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6639"/>
    <a:srgbClr val="BE99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979" autoAdjust="0"/>
  </p:normalViewPr>
  <p:slideViewPr>
    <p:cSldViewPr>
      <p:cViewPr varScale="1">
        <p:scale>
          <a:sx n="82" d="100"/>
          <a:sy n="82" d="100"/>
        </p:scale>
        <p:origin x="1306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ffany Hebron [WPA] [STAFF]" userId="e981a54b-38f2-4756-b0f9-e7363c0b58a3" providerId="ADAL" clId="{05EF43FC-E0F6-4E74-9CD9-5ED60C4E75B6}"/>
    <pc:docChg chg="modSld">
      <pc:chgData name="Tiffany Hebron [WPA] [STAFF]" userId="e981a54b-38f2-4756-b0f9-e7363c0b58a3" providerId="ADAL" clId="{05EF43FC-E0F6-4E74-9CD9-5ED60C4E75B6}" dt="2025-12-10T20:14:40.830" v="4" actId="20577"/>
      <pc:docMkLst>
        <pc:docMk/>
      </pc:docMkLst>
      <pc:sldChg chg="modSp mod">
        <pc:chgData name="Tiffany Hebron [WPA] [STAFF]" userId="e981a54b-38f2-4756-b0f9-e7363c0b58a3" providerId="ADAL" clId="{05EF43FC-E0F6-4E74-9CD9-5ED60C4E75B6}" dt="2025-12-10T20:14:40.830" v="4" actId="20577"/>
        <pc:sldMkLst>
          <pc:docMk/>
          <pc:sldMk cId="1206658974" sldId="256"/>
        </pc:sldMkLst>
        <pc:spChg chg="mod">
          <ac:chgData name="Tiffany Hebron [WPA] [STAFF]" userId="e981a54b-38f2-4756-b0f9-e7363c0b58a3" providerId="ADAL" clId="{05EF43FC-E0F6-4E74-9CD9-5ED60C4E75B6}" dt="2025-12-10T20:14:40.830" v="4" actId="20577"/>
          <ac:spMkLst>
            <pc:docMk/>
            <pc:sldMk cId="1206658974" sldId="256"/>
            <ac:spMk id="1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7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73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115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41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3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456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39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95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29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37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6567F-9920-45DC-A228-5D251948C15D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F5331-6F12-4BE4-93D1-00F83AD23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6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67991" y="96350"/>
            <a:ext cx="50933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>
                <a:solidFill>
                  <a:srgbClr val="FF0000"/>
                </a:solidFill>
              </a:rPr>
              <a:t>Underpinning Curriculum </a:t>
            </a:r>
          </a:p>
          <a:p>
            <a:pPr algn="ctr"/>
            <a:r>
              <a:rPr lang="en-GB" sz="3000" dirty="0">
                <a:solidFill>
                  <a:srgbClr val="FF0000"/>
                </a:solidFill>
              </a:rPr>
              <a:t>at Wrangle Primary Academy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77738" y="1161932"/>
            <a:ext cx="2214935" cy="2769989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pPr algn="ctr"/>
            <a:r>
              <a:rPr lang="en-GB" sz="1200" b="1" dirty="0"/>
              <a:t>Making Progress</a:t>
            </a:r>
          </a:p>
          <a:p>
            <a:endParaRPr lang="en-GB" sz="1050" dirty="0">
              <a:solidFill>
                <a:srgbClr val="BE99C5"/>
              </a:solidFill>
            </a:endParaRPr>
          </a:p>
          <a:p>
            <a:r>
              <a:rPr lang="en-GB" sz="1050" dirty="0"/>
              <a:t>The sequence of learning is carefully considered so that skills and knowledge are built on year-on-year.</a:t>
            </a:r>
          </a:p>
          <a:p>
            <a:endParaRPr lang="en-GB" sz="1050" dirty="0"/>
          </a:p>
          <a:p>
            <a:r>
              <a:rPr lang="en-GB" sz="1050" dirty="0"/>
              <a:t>Domain specific skills are taught (and over-practised) discretely – no compromises are made by trying to force curriculum links.</a:t>
            </a:r>
          </a:p>
          <a:p>
            <a:endParaRPr lang="en-GB" sz="1050" dirty="0"/>
          </a:p>
          <a:p>
            <a:r>
              <a:rPr lang="en-GB" sz="1050" dirty="0"/>
              <a:t>End of unit outcomes demonstrate the learning that has taken place.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21132" y="4048270"/>
            <a:ext cx="2239368" cy="2285241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pPr algn="ctr"/>
            <a:r>
              <a:rPr lang="en-GB" sz="1200" b="1" dirty="0"/>
              <a:t>Retrieval Practice</a:t>
            </a:r>
          </a:p>
          <a:p>
            <a:endParaRPr lang="en-GB" sz="1050" dirty="0">
              <a:solidFill>
                <a:srgbClr val="BE99C5"/>
              </a:solidFill>
            </a:endParaRPr>
          </a:p>
          <a:p>
            <a:r>
              <a:rPr lang="en-GB" sz="1050" dirty="0"/>
              <a:t>Children take part in regular mini-quizzes and retrieval activities to strengthen their memory.</a:t>
            </a:r>
          </a:p>
          <a:p>
            <a:endParaRPr lang="en-GB" sz="1050" dirty="0"/>
          </a:p>
          <a:p>
            <a:endParaRPr lang="en-GB" sz="1050" dirty="0"/>
          </a:p>
          <a:p>
            <a:r>
              <a:rPr lang="en-GB" sz="1050" dirty="0"/>
              <a:t>Remembering information and knowledge is celebrated and is part of the Wrangle culture.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79010" y="1138849"/>
            <a:ext cx="2239369" cy="2793072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1200" b="1" dirty="0">
              <a:solidFill>
                <a:srgbClr val="BE99C5"/>
              </a:solidFill>
            </a:endParaRPr>
          </a:p>
          <a:p>
            <a:pPr algn="ctr"/>
            <a:endParaRPr lang="en-GB" sz="1200" b="1" dirty="0">
              <a:solidFill>
                <a:srgbClr val="BE99C5"/>
              </a:solidFill>
            </a:endParaRPr>
          </a:p>
          <a:p>
            <a:pPr algn="ctr"/>
            <a:endParaRPr lang="en-GB" sz="1200" b="1" dirty="0">
              <a:solidFill>
                <a:srgbClr val="BE99C5"/>
              </a:solidFill>
            </a:endParaRPr>
          </a:p>
          <a:p>
            <a:pPr algn="ctr"/>
            <a:r>
              <a:rPr lang="en-GB" sz="1200" b="1" dirty="0"/>
              <a:t>Enrichment</a:t>
            </a:r>
          </a:p>
          <a:p>
            <a:endParaRPr lang="en-GB" sz="1200" b="1" dirty="0">
              <a:solidFill>
                <a:srgbClr val="BE99C5"/>
              </a:solidFill>
            </a:endParaRPr>
          </a:p>
          <a:p>
            <a:pPr>
              <a:buClr>
                <a:srgbClr val="BE99C5"/>
              </a:buClr>
            </a:pPr>
            <a:r>
              <a:rPr lang="en-GB" sz="1050" dirty="0"/>
              <a:t>Children explore the curriculum in fun and exciting ways.</a:t>
            </a:r>
          </a:p>
          <a:p>
            <a:pPr>
              <a:buClr>
                <a:srgbClr val="BE99C5"/>
              </a:buClr>
            </a:pPr>
            <a:endParaRPr lang="en-GB" sz="1050" dirty="0"/>
          </a:p>
          <a:p>
            <a:pPr>
              <a:buClr>
                <a:srgbClr val="BE99C5"/>
              </a:buClr>
            </a:pPr>
            <a:r>
              <a:rPr lang="en-GB" sz="1050" dirty="0"/>
              <a:t>There is awe and wonder in the classroom, but it is the substance of the subject that is awesome and wondrous. </a:t>
            </a:r>
          </a:p>
          <a:p>
            <a:pPr>
              <a:buClr>
                <a:srgbClr val="BE99C5"/>
              </a:buClr>
            </a:pPr>
            <a:endParaRPr lang="en-GB" sz="1050" dirty="0"/>
          </a:p>
          <a:p>
            <a:pPr>
              <a:buClr>
                <a:srgbClr val="BE99C5"/>
              </a:buClr>
            </a:pPr>
            <a:r>
              <a:rPr lang="en-GB" sz="1050" dirty="0"/>
              <a:t>Events are celebrated throughout the year, celebrating diversity and achievement.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06" y="4159205"/>
            <a:ext cx="458076" cy="458076"/>
          </a:xfrm>
          <a:prstGeom prst="rect">
            <a:avLst/>
          </a:prstGeom>
        </p:spPr>
      </p:pic>
      <p:cxnSp>
        <p:nvCxnSpPr>
          <p:cNvPr id="22" name="Straight Connector 21"/>
          <p:cNvCxnSpPr/>
          <p:nvPr/>
        </p:nvCxnSpPr>
        <p:spPr>
          <a:xfrm>
            <a:off x="7290872" y="4026186"/>
            <a:ext cx="11066" cy="25817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290869" y="1079431"/>
            <a:ext cx="4" cy="28449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7335139" y="3974347"/>
            <a:ext cx="2327112" cy="3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4985153" y="3974347"/>
            <a:ext cx="2221914" cy="74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2936" y="188640"/>
            <a:ext cx="619979" cy="61997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121" y="1243781"/>
            <a:ext cx="609524" cy="60952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28465" y="1162983"/>
            <a:ext cx="2299885" cy="2469907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pPr algn="ctr"/>
            <a:r>
              <a:rPr lang="en-GB" sz="1200" b="1" dirty="0"/>
              <a:t>Wrangle Curriculum Drivers</a:t>
            </a:r>
          </a:p>
          <a:p>
            <a:endParaRPr lang="en-GB" sz="1050" dirty="0"/>
          </a:p>
          <a:p>
            <a:r>
              <a:rPr lang="en-GB" sz="1050" dirty="0"/>
              <a:t>As a result of the children being taught the Wrangle Curriculum, our children will be:</a:t>
            </a:r>
          </a:p>
          <a:p>
            <a:endParaRPr lang="en-GB" sz="12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50" dirty="0"/>
              <a:t>Knowledgeable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50" dirty="0"/>
              <a:t>Curious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50" dirty="0"/>
              <a:t>Aspirational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50" dirty="0"/>
              <a:t>Resilient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50" dirty="0"/>
              <a:t>Excited  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4955957" y="1079430"/>
            <a:ext cx="4" cy="28449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60819" y="4026186"/>
            <a:ext cx="11066" cy="25817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523340" y="4033679"/>
            <a:ext cx="11066" cy="25817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23337" y="1086924"/>
            <a:ext cx="4" cy="28449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2567607" y="3981840"/>
            <a:ext cx="2327112" cy="3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217621" y="3981840"/>
            <a:ext cx="2221914" cy="74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607447" y="1161932"/>
            <a:ext cx="2251401" cy="2769989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pPr algn="ctr"/>
            <a:r>
              <a:rPr lang="en-GB" sz="1200" b="1" dirty="0"/>
              <a:t>Knowledge</a:t>
            </a:r>
          </a:p>
          <a:p>
            <a:endParaRPr lang="en-GB" sz="1050" dirty="0">
              <a:solidFill>
                <a:srgbClr val="BE99C5"/>
              </a:solidFill>
            </a:endParaRPr>
          </a:p>
          <a:p>
            <a:r>
              <a:rPr lang="en-GB" sz="1050" dirty="0"/>
              <a:t>The curriculum is knowledge-rich. </a:t>
            </a:r>
          </a:p>
          <a:p>
            <a:endParaRPr lang="en-GB" sz="1050" dirty="0"/>
          </a:p>
          <a:p>
            <a:r>
              <a:rPr lang="en-GB" sz="1050" dirty="0"/>
              <a:t>Knowledge is prioritised so that children can gain a deep understanding of the concept.</a:t>
            </a:r>
          </a:p>
          <a:p>
            <a:endParaRPr lang="en-GB" sz="1050" dirty="0"/>
          </a:p>
          <a:p>
            <a:r>
              <a:rPr lang="en-GB" sz="1050" dirty="0"/>
              <a:t>Units are designed so that ‘powerful knowledge’ is taught.</a:t>
            </a:r>
          </a:p>
          <a:p>
            <a:endParaRPr lang="en-GB" sz="1050" dirty="0"/>
          </a:p>
          <a:p>
            <a:r>
              <a:rPr lang="en-GB" sz="1050" dirty="0"/>
              <a:t>Staff are well-read and have a depth of knowledge in their subject area.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625842" y="4033679"/>
            <a:ext cx="2268877" cy="2769989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pPr algn="ctr"/>
            <a:r>
              <a:rPr lang="en-GB" sz="1200" b="1" dirty="0"/>
              <a:t>Support For All</a:t>
            </a:r>
          </a:p>
          <a:p>
            <a:endParaRPr lang="en-GB" sz="1050" dirty="0">
              <a:solidFill>
                <a:srgbClr val="BE99C5"/>
              </a:solidFill>
            </a:endParaRPr>
          </a:p>
          <a:p>
            <a:r>
              <a:rPr lang="en-GB" sz="1050" dirty="0"/>
              <a:t>Children receive High quality Teaching where their needs are met through small-step instruction.</a:t>
            </a:r>
          </a:p>
          <a:p>
            <a:endParaRPr lang="en-GB" sz="1050" dirty="0"/>
          </a:p>
          <a:p>
            <a:r>
              <a:rPr lang="en-GB" sz="1050" dirty="0"/>
              <a:t>Effective modelling of worked examples and non-examples reduces the chance of misconceptions.</a:t>
            </a:r>
          </a:p>
          <a:p>
            <a:endParaRPr lang="en-GB" sz="1050" dirty="0"/>
          </a:p>
          <a:p>
            <a:r>
              <a:rPr lang="en-GB" sz="1050" dirty="0"/>
              <a:t>Scaffolding </a:t>
            </a:r>
            <a:r>
              <a:rPr lang="en-GB" sz="1050"/>
              <a:t>and accessibility </a:t>
            </a:r>
            <a:r>
              <a:rPr lang="en-GB" sz="1050" dirty="0"/>
              <a:t>provides children with the structure to attain highly and build confidence.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8465" y="4033678"/>
            <a:ext cx="2303440" cy="2769989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pPr algn="ctr"/>
            <a:r>
              <a:rPr lang="en-GB" sz="1200" b="1" dirty="0"/>
              <a:t>Text-Focused</a:t>
            </a:r>
          </a:p>
          <a:p>
            <a:endParaRPr lang="en-GB" sz="1050" dirty="0">
              <a:solidFill>
                <a:srgbClr val="BE99C5"/>
              </a:solidFill>
            </a:endParaRPr>
          </a:p>
          <a:p>
            <a:r>
              <a:rPr lang="en-GB" sz="1050" dirty="0"/>
              <a:t>Reading is the priority.</a:t>
            </a:r>
          </a:p>
          <a:p>
            <a:endParaRPr lang="en-GB" sz="1050" dirty="0"/>
          </a:p>
          <a:p>
            <a:r>
              <a:rPr lang="en-GB" sz="1050" dirty="0"/>
              <a:t>In most lessons, children are expected to read about the subject matter.</a:t>
            </a:r>
          </a:p>
          <a:p>
            <a:endParaRPr lang="en-GB" sz="1050" dirty="0"/>
          </a:p>
          <a:p>
            <a:r>
              <a:rPr lang="en-GB" sz="1050" dirty="0"/>
              <a:t>Class reading texts will often be heavily linked to the topic. Links will be made.</a:t>
            </a:r>
          </a:p>
          <a:p>
            <a:endParaRPr lang="en-GB" sz="1050" dirty="0"/>
          </a:p>
          <a:p>
            <a:r>
              <a:rPr lang="en-GB" sz="1050" dirty="0"/>
              <a:t>The teacher reads eloquently at all times.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219" y="1242624"/>
            <a:ext cx="517887" cy="5178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952" y="1161932"/>
            <a:ext cx="547484" cy="547484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06" y="1242624"/>
            <a:ext cx="516652" cy="516652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8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5952" y="4092203"/>
            <a:ext cx="525078" cy="525078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9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595" y="4092203"/>
            <a:ext cx="525078" cy="5250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939871" y="4584831"/>
            <a:ext cx="238126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Deepening Understanding</a:t>
            </a:r>
          </a:p>
          <a:p>
            <a:endParaRPr lang="en-GB" sz="1050" b="1" dirty="0"/>
          </a:p>
          <a:p>
            <a:r>
              <a:rPr lang="en-GB" sz="1050" dirty="0"/>
              <a:t>Key areas of understanding are identified in relevant subjects. The understanding of these is deepened every time they are re-visited. </a:t>
            </a:r>
          </a:p>
          <a:p>
            <a:endParaRPr lang="en-GB" sz="1050" b="1" dirty="0"/>
          </a:p>
          <a:p>
            <a:r>
              <a:rPr lang="en-GB" sz="1050" dirty="0"/>
              <a:t>Teachers make a conscious effort to link prior learning and to build on existing understanding. </a:t>
            </a:r>
          </a:p>
          <a:p>
            <a:endParaRPr lang="en-GB" sz="1050" dirty="0"/>
          </a:p>
          <a:p>
            <a:r>
              <a:rPr lang="en-GB" sz="1050" dirty="0"/>
              <a:t>Key areas </a:t>
            </a:r>
            <a:r>
              <a:rPr lang="en-GB" sz="1050"/>
              <a:t>of understanding </a:t>
            </a:r>
            <a:r>
              <a:rPr lang="en-GB" sz="1050" dirty="0"/>
              <a:t>explicitly discussed and referred to in quizzes.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10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828" y="4161197"/>
            <a:ext cx="458076" cy="4580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73B0D75-A6D6-EA40-2A13-1EBDDBFA79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7621" y="183119"/>
            <a:ext cx="990953" cy="115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658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D2F7F6E9B07843B857B8DC212A3118" ma:contentTypeVersion="15" ma:contentTypeDescription="Create a new document." ma:contentTypeScope="" ma:versionID="ce56ddf270c84ed1936ac976c777b095">
  <xsd:schema xmlns:xsd="http://www.w3.org/2001/XMLSchema" xmlns:xs="http://www.w3.org/2001/XMLSchema" xmlns:p="http://schemas.microsoft.com/office/2006/metadata/properties" xmlns:ns1="http://schemas.microsoft.com/sharepoint/v3" xmlns:ns2="b092ae5a-0cf4-4630-80a6-5a889c54b647" xmlns:ns3="5eb32d74-10e1-45c1-8cc4-dbda8932c6b4" targetNamespace="http://schemas.microsoft.com/office/2006/metadata/properties" ma:root="true" ma:fieldsID="7c8ea5f5ef899d8ad45cfa9e02e1c682" ns1:_="" ns2:_="" ns3:_="">
    <xsd:import namespace="http://schemas.microsoft.com/sharepoint/v3"/>
    <xsd:import namespace="b092ae5a-0cf4-4630-80a6-5a889c54b647"/>
    <xsd:import namespace="5eb32d74-10e1-45c1-8cc4-dbda8932c6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92ae5a-0cf4-4630-80a6-5a889c54b6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71d7f73-cb4e-4cbb-92f5-fd8c140af4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b32d74-10e1-45c1-8cc4-dbda8932c6b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ef3ec79a-530c-43a6-9708-22f740358b67}" ma:internalName="TaxCatchAll" ma:showField="CatchAllData" ma:web="5eb32d74-10e1-45c1-8cc4-dbda8932c6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092ae5a-0cf4-4630-80a6-5a889c54b647">
      <Terms xmlns="http://schemas.microsoft.com/office/infopath/2007/PartnerControls"/>
    </lcf76f155ced4ddcb4097134ff3c332f>
    <TaxCatchAll xmlns="5eb32d74-10e1-45c1-8cc4-dbda8932c6b4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F48895-0DFF-41E3-9B16-78707CDBDC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092ae5a-0cf4-4630-80a6-5a889c54b647"/>
    <ds:schemaRef ds:uri="5eb32d74-10e1-45c1-8cc4-dbda8932c6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2E3BE5-AAFE-4C57-AEDF-DAFCD80A5069}">
  <ds:schemaRefs>
    <ds:schemaRef ds:uri="http://schemas.microsoft.com/office/infopath/2007/PartnerControls"/>
    <ds:schemaRef ds:uri="http://www.w3.org/XML/1998/namespace"/>
    <ds:schemaRef ds:uri="7409452a-1a17-435a-a59b-3878c1cd448c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sharepoint/v3"/>
    <ds:schemaRef ds:uri="b092ae5a-0cf4-4630-80a6-5a889c54b647"/>
    <ds:schemaRef ds:uri="5eb32d74-10e1-45c1-8cc4-dbda8932c6b4"/>
  </ds:schemaRefs>
</ds:datastoreItem>
</file>

<file path=customXml/itemProps3.xml><?xml version="1.0" encoding="utf-8"?>
<ds:datastoreItem xmlns:ds="http://schemas.openxmlformats.org/officeDocument/2006/customXml" ds:itemID="{796C06BE-29D8-4BF4-97DA-E55183170A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1192</TotalTime>
  <Words>349</Words>
  <Application>Microsoft Office PowerPoint</Application>
  <PresentationFormat>A4 Paper (210x297 mm)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DGfL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A. Rawlings</dc:creator>
  <cp:lastModifiedBy>Tiffany Hebron [WPA] [STAFF]</cp:lastModifiedBy>
  <cp:revision>62</cp:revision>
  <cp:lastPrinted>2021-03-31T16:15:05Z</cp:lastPrinted>
  <dcterms:created xsi:type="dcterms:W3CDTF">2019-11-22T20:00:57Z</dcterms:created>
  <dcterms:modified xsi:type="dcterms:W3CDTF">2025-12-10T20:14:48Z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0x01010074D2F7F6E9B07843B857B8DC212A3118</vt:lpwstr>
  </property>
  <property fmtid="{D5CDD505-2E9C-101B-9397-08002B2CF9AE}" pid="3" name="Order">
    <vt:r8>173600</vt:r8>
  </property>
  <property fmtid="{D5CDD505-2E9C-101B-9397-08002B2CF9AE}" pid="4" name="MediaServiceImageTags">
    <vt:lpwstr/>
  </property>
</Properties>
</file>